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270712-E7C6-4A15-A2D0-3796F46255DC}" v="2" dt="2023-12-09T00:05:33.1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/>
          <p:nvPr/>
        </p:nvPicPr>
        <p:blipFill>
          <a:blip r:embed="rId4"/>
          <a:srcRect r="28712"/>
          <a:stretch/>
        </p:blipFill>
        <p:spPr>
          <a:xfrm>
            <a:off x="8528400" y="5616360"/>
            <a:ext cx="3663000" cy="509040"/>
          </a:xfrm>
          <a:prstGeom prst="rect">
            <a:avLst/>
          </a:prstGeom>
          <a:ln w="0">
            <a:noFill/>
          </a:ln>
        </p:spPr>
      </p:pic>
      <p:pic>
        <p:nvPicPr>
          <p:cNvPr id="5" name="Picture 4"/>
          <p:cNvPicPr/>
          <p:nvPr/>
        </p:nvPicPr>
        <p:blipFill>
          <a:blip r:embed="rId5"/>
          <a:stretch/>
        </p:blipFill>
        <p:spPr>
          <a:xfrm>
            <a:off x="10104120" y="3730680"/>
            <a:ext cx="1949760" cy="232236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atarisk.io/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ervices.google.com/fh/files/misc/dora_devops_roi_whitepaper.pdf" TargetMode="External"/><Relationship Id="rId2" Type="http://schemas.openxmlformats.org/officeDocument/2006/relationships/hyperlink" Target="http://cloud.google.com/devops/state-of-devops/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fsharp.org/specs/language-spec/4.1/FSharpSpec-4.1-latest.pdf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609480" y="609480"/>
            <a:ext cx="7918200" cy="3952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sz="6000" b="0" strike="noStrike" spc="-52">
                <a:solidFill>
                  <a:srgbClr val="1A1A1A"/>
                </a:solidFill>
                <a:latin typeface="Space Grotesk Medium"/>
                <a:ea typeface="Open Sans"/>
              </a:rPr>
              <a:t>Lessons learned  using F# in a startup</a:t>
            </a:r>
            <a:endParaRPr lang="en-US" sz="6000" b="0" strike="noStrike" spc="-1"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609480" y="4589640"/>
            <a:ext cx="7918200" cy="1499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666666"/>
                </a:solidFill>
                <a:latin typeface="Open Sans"/>
                <a:ea typeface="Open Sans"/>
              </a:rPr>
              <a:t>Eduardo Bellani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ustomShape 1"/>
          <p:cNvSpPr/>
          <p:nvPr/>
        </p:nvSpPr>
        <p:spPr>
          <a:xfrm>
            <a:off x="252000" y="147600"/>
            <a:ext cx="6606000" cy="538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Project results IV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978120" y="1899000"/>
            <a:ext cx="9104760" cy="3202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1" strike="noStrike" spc="-1">
                <a:solidFill>
                  <a:srgbClr val="1A1A1A"/>
                </a:solidFill>
                <a:latin typeface="Open Sans"/>
                <a:ea typeface="DejaVu Sans"/>
              </a:rPr>
              <a:t>MLOps product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15k LoC project running for more than 6months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2 bugs in production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F#, Postgres, Fable, integration with APIs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>
                <a:solidFill>
                  <a:srgbClr val="1A1A1A"/>
                </a:solidFill>
                <a:latin typeface="Open Sans"/>
                <a:ea typeface="DejaVu Sans"/>
              </a:rPr>
              <a:t>Key</a:t>
            </a: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: Functional programming, powerful type system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252000" y="147600"/>
            <a:ext cx="3659400" cy="117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728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Survey</a:t>
            </a:r>
            <a:endParaRPr lang="en-US" sz="4400" b="0" strike="noStrike" spc="-1">
              <a:latin typeface="Arial"/>
            </a:endParaRPr>
          </a:p>
        </p:txBody>
      </p:sp>
      <p:graphicFrame>
        <p:nvGraphicFramePr>
          <p:cNvPr id="138" name="Table 2"/>
          <p:cNvGraphicFramePr/>
          <p:nvPr/>
        </p:nvGraphicFramePr>
        <p:xfrm>
          <a:off x="1204920" y="1842480"/>
          <a:ext cx="9772560" cy="2382480"/>
        </p:xfrm>
        <a:graphic>
          <a:graphicData uri="http://schemas.openxmlformats.org/drawingml/2006/table">
            <a:tbl>
              <a:tblPr/>
              <a:tblGrid>
                <a:gridCol w="66441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88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99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9560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What (1- little, 5- A lot)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Mean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Coef. Var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600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I was inexperienced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lnT w="6480">
                      <a:solidFill>
                        <a:srgbClr val="000000"/>
                      </a:solidFill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2.3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lnT w="6480">
                      <a:solidFill>
                        <a:srgbClr val="000000"/>
                      </a:solidFill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0.2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lnT w="6480">
                      <a:solidFill>
                        <a:srgbClr val="000000"/>
                      </a:solidFill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9480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How easy F# was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3.0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0.3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9480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F# made changing code easier and safer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5.0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0.0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1480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F# helped us ship fewer bugs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4.3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0.1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9480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less than 10% re-working things </a:t>
                      </a:r>
                      <a:r>
                        <a:rPr lang="en-US" sz="105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1</a:t>
                      </a:r>
                      <a:endParaRPr lang="en-US" sz="105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4.0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0.0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6760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Less than 5% of changes produced bugs</a:t>
                      </a:r>
                      <a:r>
                        <a:rPr lang="en-US" sz="105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2</a:t>
                      </a:r>
                      <a:endParaRPr lang="en-US" sz="105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4.0</a:t>
                      </a:r>
                      <a:endParaRPr lang="en-US" sz="1600" b="0" strike="noStrike" spc="-1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1600" b="0" strike="noStrike" spc="-1" dirty="0">
                          <a:solidFill>
                            <a:srgbClr val="1A1A1A"/>
                          </a:solidFill>
                          <a:latin typeface="Open Sans"/>
                        </a:rPr>
                        <a:t>0.2</a:t>
                      </a:r>
                      <a:endParaRPr lang="en-US" sz="1600" b="0" strike="noStrike" spc="-1" dirty="0">
                        <a:latin typeface="Arial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39" name="CustomShape 3"/>
          <p:cNvSpPr/>
          <p:nvPr/>
        </p:nvSpPr>
        <p:spPr>
          <a:xfrm>
            <a:off x="951840" y="5931720"/>
            <a:ext cx="4835160" cy="360"/>
          </a:xfrm>
          <a:custGeom>
            <a:avLst/>
            <a:gdLst/>
            <a:ahLst/>
            <a:cxnLst/>
            <a:rect l="l" t="t" r="r" b="b"/>
            <a:pathLst>
              <a:path w="1828800">
                <a:moveTo>
                  <a:pt x="0" y="0"/>
                </a:moveTo>
                <a:lnTo>
                  <a:pt x="1828800" y="0"/>
                </a:lnTo>
              </a:path>
            </a:pathLst>
          </a:custGeom>
          <a:noFill/>
          <a:ln w="5054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140" name="CustomShape 4"/>
          <p:cNvSpPr/>
          <p:nvPr/>
        </p:nvSpPr>
        <p:spPr>
          <a:xfrm>
            <a:off x="851040" y="5945400"/>
            <a:ext cx="9342000" cy="846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0080" rIns="0" bIns="0">
            <a:sp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1600" b="1" strike="noStrike" spc="-1">
                <a:solidFill>
                  <a:srgbClr val="1A1A1A"/>
                </a:solidFill>
                <a:latin typeface="Open Sans"/>
                <a:ea typeface="Open Sans"/>
              </a:rPr>
              <a:t>1</a:t>
            </a:r>
            <a:r>
              <a:rPr lang="en-US" sz="1600" b="0" strike="noStrike" spc="-1">
                <a:solidFill>
                  <a:srgbClr val="1A1A1A"/>
                </a:solidFill>
                <a:latin typeface="Open Sans"/>
                <a:ea typeface="Open Sans"/>
              </a:rPr>
              <a:t> 20% unnecessary rework appears to be a goal in line with the best performance studied. (Nicole Forsgren 2017)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1600" b="1" strike="noStrike" spc="-1">
                <a:solidFill>
                  <a:srgbClr val="1A1A1A"/>
                </a:solidFill>
                <a:latin typeface="Open Sans"/>
                <a:ea typeface="Open Sans"/>
              </a:rPr>
              <a:t>2</a:t>
            </a:r>
            <a:r>
              <a:rPr lang="en-US" sz="1600" b="0" strike="noStrike" spc="-1">
                <a:solidFill>
                  <a:srgbClr val="1A1A1A"/>
                </a:solidFill>
                <a:latin typeface="Open Sans"/>
                <a:ea typeface="Open Sans"/>
              </a:rPr>
              <a:t> 5% is the rate of top performing teams (Forsgren et al. 2023)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252000" y="147600"/>
            <a:ext cx="5691600" cy="766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728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Business Strategy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918720" y="2033640"/>
            <a:ext cx="10321920" cy="3461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55080" rIns="0" bIns="0">
            <a:sp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Open Sans"/>
              </a:rPr>
              <a:t>Leverage: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Open Sans"/>
              </a:rPr>
              <a:t>The need to rebuild the product to attract a world class team,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Open Sans"/>
              </a:rPr>
              <a:t>F# type system and information-rich features to cut costs and increase time to market,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Open Sans"/>
              </a:rPr>
              <a:t>F# as a possible data science path,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Open Sans"/>
              </a:rPr>
              <a:t>.NET as a safe narrative for the C-level.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252000" y="147600"/>
            <a:ext cx="5463000" cy="99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Economic strategy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918720" y="1309680"/>
            <a:ext cx="10350360" cy="467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43160" rIns="0" bIns="0">
            <a:noAutofit/>
          </a:bodyPr>
          <a:lstStyle/>
          <a:p>
            <a:pPr marL="432000" indent="-323640">
              <a:lnSpc>
                <a:spcPct val="10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800" b="0" strike="noStrike" spc="-1">
                <a:latin typeface="Open Sans"/>
              </a:rPr>
              <a:t>The cost of developing most systems is largely the cost of debugging them, (Press 2008)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800" b="0" strike="noStrike" spc="-1">
                <a:latin typeface="Open Sans"/>
              </a:rPr>
              <a:t>If you factor in user feedback, this becomes (cost of debugging + cost of making changes)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800" b="0" strike="noStrike" spc="-1">
                <a:latin typeface="Open Sans"/>
              </a:rPr>
              <a:t>Allows faster time to market because of risk compensation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800" b="0" strike="noStrike" spc="-1">
                <a:latin typeface="Open Sans"/>
              </a:rPr>
              <a:t>Support contracts become a major source of profit</a:t>
            </a:r>
            <a:r>
              <a:rPr lang="en-US" sz="1100" b="0" strike="noStrike" spc="-12">
                <a:solidFill>
                  <a:srgbClr val="000000"/>
                </a:solidFill>
                <a:latin typeface="Calibri"/>
              </a:rPr>
              <a:t>.</a:t>
            </a: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252000" y="147600"/>
            <a:ext cx="5234040" cy="1173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Human strategy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918720" y="1309680"/>
            <a:ext cx="10350360" cy="4833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840" rIns="0" bIns="0">
            <a:noAutofit/>
          </a:bodyPr>
          <a:lstStyle/>
          <a:p>
            <a:pPr marL="432000" indent="-323640">
              <a:lnSpc>
                <a:spcPct val="10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800" b="0" strike="noStrike" spc="-1">
                <a:latin typeface="Open Sans"/>
              </a:rPr>
              <a:t>Everyone is motivated by the balance getting ahead and getting along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800" b="0" strike="noStrike" spc="-1">
                <a:latin typeface="Open Sans"/>
              </a:rPr>
              <a:t>This happens in some cosmos, or a global narrative, if you will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800" b="0" strike="noStrike" spc="-1">
                <a:latin typeface="Open Sans"/>
              </a:rPr>
              <a:t>Think of each like this: You will succeed if everyone in your team can see themselves as Frodo in their own Lord of the Rings, and their team mates as their fellowship of the ring.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252000" y="147600"/>
            <a:ext cx="5234040" cy="1173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Summary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918720" y="1309680"/>
            <a:ext cx="10350360" cy="4833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840" rIns="0" bIns="0">
            <a:noAutofit/>
          </a:bodyPr>
          <a:lstStyle/>
          <a:p>
            <a:pPr marL="432000" indent="-323640">
              <a:lnSpc>
                <a:spcPct val="100000"/>
              </a:lnSpc>
              <a:spcBef>
                <a:spcPts val="2999"/>
              </a:spcBef>
              <a:buClr>
                <a:srgbClr val="000000"/>
              </a:buClr>
              <a:buFont typeface="StarSymbol"/>
              <a:buAutoNum type="arabicParenR"/>
              <a:tabLst>
                <a:tab pos="0" algn="l"/>
              </a:tabLst>
            </a:pPr>
            <a:r>
              <a:rPr lang="en-US" sz="2800" b="0" strike="noStrike" spc="-1">
                <a:latin typeface="Open Sans"/>
              </a:rPr>
              <a:t> You can hire a fantastic team if you leverage the passion of highly talented people, even in a developing country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2999"/>
              </a:spcBef>
              <a:buClr>
                <a:srgbClr val="000000"/>
              </a:buClr>
              <a:buFont typeface="StarSymbol"/>
              <a:buAutoNum type="arabicParenR"/>
              <a:tabLst>
                <a:tab pos="0" algn="l"/>
              </a:tabLst>
            </a:pPr>
            <a:r>
              <a:rPr lang="en-US" sz="2800" b="0" strike="noStrike" spc="-1">
                <a:latin typeface="Open Sans"/>
              </a:rPr>
              <a:t>F# has an a solid set of features, specially its type system and information rich programming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2999"/>
              </a:spcBef>
              <a:buClr>
                <a:srgbClr val="000000"/>
              </a:buClr>
              <a:buFont typeface="StarSymbol"/>
              <a:buAutoNum type="arabicParenR"/>
              <a:tabLst>
                <a:tab pos="0" algn="l"/>
              </a:tabLst>
            </a:pPr>
            <a:r>
              <a:rPr lang="en-US" sz="2800" b="0" strike="noStrike" spc="-1">
                <a:latin typeface="Open Sans"/>
              </a:rPr>
              <a:t>You can leverage high quality software for economic gains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100000"/>
              </a:lnSpc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252000" y="147600"/>
            <a:ext cx="3659400" cy="586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Thanks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218880" y="1600200"/>
            <a:ext cx="9723960" cy="2728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>
            <a:spAutoFit/>
          </a:bodyPr>
          <a:lstStyle/>
          <a:p>
            <a:pPr marL="432000" indent="-323640">
              <a:lnSpc>
                <a:spcPct val="9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800" b="0" strike="noStrike" spc="-1">
                <a:solidFill>
                  <a:srgbClr val="000000"/>
                </a:solidFill>
                <a:latin typeface="Open Sans"/>
                <a:ea typeface="DejaVu Sans"/>
              </a:rPr>
              <a:t>To </a:t>
            </a:r>
            <a:r>
              <a:rPr lang="en-US" sz="2800" b="0" u="sng" strike="noStrike" spc="-1">
                <a:solidFill>
                  <a:srgbClr val="502BD3"/>
                </a:solidFill>
                <a:uFillTx/>
                <a:latin typeface="Open Sans"/>
                <a:ea typeface="DejaVu Sans"/>
                <a:hlinkClick r:id="rId2"/>
              </a:rPr>
              <a:t>datarisk.io</a:t>
            </a:r>
            <a:r>
              <a:rPr lang="en-US" sz="2800" b="0" strike="noStrike" spc="-1">
                <a:solidFill>
                  <a:srgbClr val="000000"/>
                </a:solidFill>
                <a:latin typeface="Open Sans"/>
                <a:ea typeface="DejaVu Sans"/>
              </a:rPr>
              <a:t> for allowing me to use their case. 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800" b="0" strike="noStrike" spc="-1">
                <a:solidFill>
                  <a:srgbClr val="000000"/>
                </a:solidFill>
                <a:latin typeface="Open Sans"/>
                <a:ea typeface="DejaVu Sans"/>
              </a:rPr>
              <a:t>Seriously, if you have data issues, send them an email,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800" b="0" strike="noStrike" spc="-1">
                <a:solidFill>
                  <a:srgbClr val="000000"/>
                </a:solidFill>
                <a:latin typeface="Open Sans"/>
                <a:ea typeface="DejaVu Sans"/>
              </a:rPr>
              <a:t>To all devs there that had to bear with my risky ideas,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800" b="0" strike="noStrike" spc="-1">
                <a:solidFill>
                  <a:srgbClr val="000000"/>
                </a:solidFill>
                <a:latin typeface="Open Sans"/>
                <a:ea typeface="DejaVu Sans"/>
              </a:rPr>
              <a:t>To all of you!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252000" y="147600"/>
            <a:ext cx="3659400" cy="117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728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References I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722880" y="1828800"/>
            <a:ext cx="10249560" cy="3417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840" rIns="0" bIns="0">
            <a:spAutoFit/>
          </a:bodyPr>
          <a:lstStyle/>
          <a:p>
            <a:pPr>
              <a:lnSpc>
                <a:spcPct val="9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Open Sans"/>
                <a:ea typeface="Open Sans"/>
              </a:rPr>
              <a:t>Curphy, Gordon, Dianne Nilsen, and Robert Hogan (Nov. 3, 2019). Ignition: A Guide to Building High-Performing Teams. English. Hogan Press, p. 506.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Open Sans"/>
                <a:ea typeface="Open Sans"/>
              </a:rPr>
              <a:t>Forsgren, Nicole et al. (2023). 2023 Accelerate State of DevOps Report. Tech. rep. URL: </a:t>
            </a:r>
            <a:r>
              <a:rPr lang="en-US" sz="2000" b="0" u="sng" strike="noStrike" spc="-1">
                <a:solidFill>
                  <a:srgbClr val="502BD3"/>
                </a:solidFill>
                <a:uFillTx/>
                <a:latin typeface="Open Sans"/>
                <a:ea typeface="Open Sans"/>
                <a:hlinkClick r:id="rId2"/>
              </a:rPr>
              <a:t>http://cloud.google.com/devops/state-</a:t>
            </a:r>
            <a:r>
              <a:rPr lang="en-US" sz="2000" b="0" u="sng" strike="noStrike" spc="-1">
                <a:solidFill>
                  <a:srgbClr val="502BD3"/>
                </a:solidFill>
                <a:uFillTx/>
                <a:latin typeface="Open Sans"/>
                <a:ea typeface="Open Sans"/>
                <a:hlinkClick r:id="rId2"/>
              </a:rPr>
              <a:t>of-</a:t>
            </a:r>
            <a:r>
              <a:rPr lang="en-US" sz="2000" b="0" u="sng" strike="noStrike" spc="-1">
                <a:solidFill>
                  <a:srgbClr val="502BD3"/>
                </a:solidFill>
                <a:uFillTx/>
                <a:latin typeface="Open Sans"/>
                <a:ea typeface="Open Sans"/>
                <a:hlinkClick r:id="rId2"/>
              </a:rPr>
              <a:t>devops/</a:t>
            </a:r>
            <a:r>
              <a:rPr lang="en-US" sz="2000" b="0" strike="noStrike" spc="-1">
                <a:solidFill>
                  <a:srgbClr val="000000"/>
                </a:solidFill>
                <a:latin typeface="Open Sans"/>
                <a:ea typeface="Open Sans"/>
              </a:rPr>
              <a:t>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Open Sans"/>
                <a:ea typeface="Open Sans"/>
              </a:rPr>
              <a:t>Nicole Forsgren Jez Humble, Gene Kim (2017). Forecasting The Value Of DevOps Transformations Measuring ROI of DevOps. Tech. rep. URL: </a:t>
            </a:r>
            <a:r>
              <a:rPr lang="en-US" sz="2000" b="0" u="sng" strike="noStrike" spc="-1">
                <a:solidFill>
                  <a:srgbClr val="502BD3"/>
                </a:solidFill>
                <a:uFillTx/>
                <a:latin typeface="Open Sans"/>
                <a:ea typeface="Open Sans"/>
                <a:hlinkClick r:id="rId3"/>
              </a:rPr>
              <a:t>https://services.google.com/fh/files/</a:t>
            </a:r>
            <a:r>
              <a:rPr lang="en-US" sz="2000" b="0" strike="noStrike" spc="-1">
                <a:solidFill>
                  <a:srgbClr val="000000"/>
                </a:solidFill>
                <a:latin typeface="Open Sans"/>
                <a:ea typeface="Open Sans"/>
              </a:rPr>
              <a:t> </a:t>
            </a:r>
            <a:r>
              <a:rPr lang="en-US" sz="2000" b="0" u="sng" strike="noStrike" spc="-1">
                <a:solidFill>
                  <a:srgbClr val="502BD3"/>
                </a:solidFill>
                <a:uFillTx/>
                <a:latin typeface="Open Sans"/>
                <a:ea typeface="Open Sans"/>
                <a:hlinkClick r:id="rId3"/>
              </a:rPr>
              <a:t>misc/dora_devops_roi_whitepaper.pdf</a:t>
            </a:r>
            <a:r>
              <a:rPr lang="en-US" sz="2000" b="0" strike="noStrike" spc="-1">
                <a:solidFill>
                  <a:srgbClr val="000000"/>
                </a:solidFill>
                <a:latin typeface="Open Sans"/>
                <a:ea typeface="Open Sans"/>
              </a:rPr>
              <a:t>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2999"/>
              </a:spcBef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252000" y="147600"/>
            <a:ext cx="3659400" cy="117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7280" rIns="0" bIns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References II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918720" y="2610720"/>
            <a:ext cx="9880200" cy="2176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840" rIns="0" bIns="0">
            <a:spAutoFit/>
          </a:bodyPr>
          <a:lstStyle/>
          <a:p>
            <a:pPr>
              <a:lnSpc>
                <a:spcPct val="9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Open Sans"/>
                <a:ea typeface="Open Sans"/>
              </a:rPr>
              <a:t>Press, Yourdon (Jan. 17, 2008). Structured Design: Fundamentals of a Discipline of Computer Program and Systems Design.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Open Sans"/>
                <a:ea typeface="Open Sans"/>
              </a:rPr>
              <a:t>English. Paperback. Pearson Technology Group, p. 473. ISBN: 978-0138544713.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2999"/>
              </a:spcBef>
              <a:tabLst>
                <a:tab pos="0" algn="l"/>
              </a:tabLst>
            </a:pPr>
            <a:r>
              <a:rPr lang="en-US" sz="2000" b="0" strike="noStrike" spc="-1">
                <a:solidFill>
                  <a:srgbClr val="000000"/>
                </a:solidFill>
                <a:latin typeface="Open Sans"/>
                <a:ea typeface="Open Sans"/>
              </a:rPr>
              <a:t>Syme, Don (2016). The F 4.1 Language Specification. Microsoft Research. URL: </a:t>
            </a:r>
            <a:r>
              <a:rPr lang="en-US" sz="2000" b="0" u="sng" strike="noStrike" spc="-1">
                <a:solidFill>
                  <a:srgbClr val="502BD3"/>
                </a:solidFill>
                <a:uFillTx/>
                <a:latin typeface="Open Sans"/>
                <a:ea typeface="Open Sans"/>
                <a:hlinkClick r:id="rId2"/>
              </a:rPr>
              <a:t>https://fsharp.org/specs/language-</a:t>
            </a:r>
            <a:r>
              <a:rPr lang="en-US" sz="2000" b="0" strike="noStrike" spc="-1">
                <a:solidFill>
                  <a:srgbClr val="000000"/>
                </a:solidFill>
                <a:latin typeface="Open Sans"/>
                <a:ea typeface="Open Sans"/>
              </a:rPr>
              <a:t>  </a:t>
            </a:r>
            <a:r>
              <a:rPr lang="en-US" sz="2000" b="0" u="sng" strike="noStrike" spc="-1">
                <a:solidFill>
                  <a:srgbClr val="502BD3"/>
                </a:solidFill>
                <a:uFillTx/>
                <a:latin typeface="Open Sans"/>
                <a:ea typeface="Open Sans"/>
                <a:hlinkClick r:id="rId2"/>
              </a:rPr>
              <a:t>spec/4.1/FSharpSpec-</a:t>
            </a:r>
            <a:r>
              <a:rPr lang="en-US" sz="2000" b="0" u="sng" strike="noStrike" spc="-1">
                <a:solidFill>
                  <a:srgbClr val="502BD3"/>
                </a:solidFill>
                <a:uFillTx/>
                <a:latin typeface="Open Sans"/>
                <a:ea typeface="Open Sans"/>
                <a:hlinkClick r:id="rId2"/>
              </a:rPr>
              <a:t>4.1-</a:t>
            </a:r>
            <a:r>
              <a:rPr lang="en-US" sz="2000" b="0" u="sng" strike="noStrike" spc="-1">
                <a:solidFill>
                  <a:srgbClr val="502BD3"/>
                </a:solidFill>
                <a:uFillTx/>
                <a:latin typeface="Open Sans"/>
                <a:ea typeface="Open Sans"/>
                <a:hlinkClick r:id="rId2"/>
              </a:rPr>
              <a:t>latest.pdf</a:t>
            </a:r>
            <a:r>
              <a:rPr lang="en-US" sz="2000" b="0" strike="noStrike" spc="-1">
                <a:solidFill>
                  <a:srgbClr val="000000"/>
                </a:solidFill>
                <a:latin typeface="Open Sans"/>
                <a:ea typeface="Open Sans"/>
              </a:rPr>
              <a:t>.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252000" y="147600"/>
            <a:ext cx="5234040" cy="1173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Why are you here?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352080" y="2229840"/>
            <a:ext cx="11305080" cy="1511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My hope is that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You will get excited about F# as a platform for building value,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That you will be able to justify to yourself and other why this is so.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252000" y="147600"/>
            <a:ext cx="4415400" cy="1173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How will that happen?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1185120" y="2526840"/>
            <a:ext cx="6479280" cy="1949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55080" rIns="0" bIns="0">
            <a:spAutoFit/>
          </a:bodyPr>
          <a:lstStyle/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Open Sans"/>
              </a:rPr>
              <a:t>Experiences on building a F# team,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Open Sans"/>
              </a:rPr>
              <a:t>What kind of business impact this had,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Open Sans"/>
              </a:rPr>
              <a:t>And why such impact happened.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252000" y="147600"/>
            <a:ext cx="2948040" cy="620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728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  <a:ea typeface="Open Sans"/>
              </a:rPr>
              <a:t>Context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1075680" y="2526840"/>
            <a:ext cx="6095880" cy="1511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>
            <a:spAutoFit/>
          </a:bodyPr>
          <a:lstStyle/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New CTO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Data Science Product/Consultancy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Legacy systems and a small team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117360" y="147600"/>
            <a:ext cx="2625840" cy="602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  <a:ea typeface="DejaVu Sans"/>
              </a:rPr>
              <a:t>The team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1040400" y="2548080"/>
            <a:ext cx="7639560" cy="1511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>
            <a:spAutoFit/>
          </a:bodyPr>
          <a:lstStyle/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Went from 3 -&gt; 12 devs in around 6 months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Only 2 were not juniors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252000" y="147600"/>
            <a:ext cx="3633840" cy="1223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728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Team</a:t>
            </a:r>
            <a:r>
              <a:rPr lang="en-US" sz="1400" b="0" strike="noStrike" spc="94">
                <a:solidFill>
                  <a:srgbClr val="3333B2"/>
                </a:solidFill>
                <a:latin typeface="Calibri"/>
              </a:rPr>
              <a:t> </a:t>
            </a: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results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918720" y="1803960"/>
            <a:ext cx="9515520" cy="2105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840" rIns="0" bIns="0">
            <a:sp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Open Sans"/>
              </a:rPr>
              <a:t>Highly effective team that improved as the year progressed, as evidenced by the scores on the team assessment survey (TAS)(Curphy, Nilsen, and Hogan 2019):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endParaRPr lang="en-US" sz="2800" b="0" strike="noStrike" spc="-1">
              <a:latin typeface="Arial"/>
            </a:endParaRPr>
          </a:p>
        </p:txBody>
      </p:sp>
      <p:graphicFrame>
        <p:nvGraphicFramePr>
          <p:cNvPr id="128" name="Table 3"/>
          <p:cNvGraphicFramePr/>
          <p:nvPr/>
        </p:nvGraphicFramePr>
        <p:xfrm>
          <a:off x="3214440" y="3928320"/>
          <a:ext cx="5756040" cy="1657080"/>
        </p:xfrm>
        <a:graphic>
          <a:graphicData uri="http://schemas.openxmlformats.org/drawingml/2006/table">
            <a:tbl>
              <a:tblPr/>
              <a:tblGrid>
                <a:gridCol w="2510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45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880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28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Quarter</a:t>
                      </a:r>
                      <a:endParaRPr lang="en-US" sz="2800" b="0" strike="noStrike" spc="-1">
                        <a:latin typeface="Arial"/>
                      </a:endParaRPr>
                    </a:p>
                  </a:txBody>
                  <a:tcPr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28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Total score (1-&gt;5)</a:t>
                      </a:r>
                      <a:endParaRPr lang="en-US" sz="2800" b="0" strike="noStrike" spc="-1">
                        <a:latin typeface="Arial"/>
                      </a:endParaRPr>
                    </a:p>
                  </a:txBody>
                  <a:tcPr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480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28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2021Q3</a:t>
                      </a:r>
                      <a:endParaRPr lang="en-US" sz="2800" b="0" strike="noStrike" spc="-1">
                        <a:latin typeface="Arial"/>
                      </a:endParaRPr>
                    </a:p>
                  </a:txBody>
                  <a:tcPr>
                    <a:lnT w="6480">
                      <a:solidFill>
                        <a:srgbClr val="000000"/>
                      </a:solidFill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28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3.9</a:t>
                      </a:r>
                      <a:endParaRPr lang="en-US" sz="2800" b="0" strike="noStrike" spc="-1">
                        <a:latin typeface="Arial"/>
                      </a:endParaRPr>
                    </a:p>
                  </a:txBody>
                  <a:tcPr>
                    <a:lnT w="6480">
                      <a:solidFill>
                        <a:srgbClr val="000000"/>
                      </a:solidFill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120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28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2021Q4</a:t>
                      </a:r>
                      <a:endParaRPr lang="en-US" sz="2800" b="0" strike="noStrike" spc="-1">
                        <a:latin typeface="Arial"/>
                      </a:endParaRPr>
                    </a:p>
                  </a:txBody>
                  <a:tcPr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28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4.4</a:t>
                      </a:r>
                      <a:endParaRPr lang="en-US" sz="2800" b="0" strike="noStrike" spc="-1">
                        <a:latin typeface="Arial"/>
                      </a:endParaRPr>
                    </a:p>
                  </a:txBody>
                  <a:tcPr>
                    <a:lnB w="6480">
                      <a:solidFill>
                        <a:srgbClr val="000000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960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2800" b="0" strike="noStrike" spc="-1">
                          <a:solidFill>
                            <a:srgbClr val="1A1A1A"/>
                          </a:solidFill>
                          <a:latin typeface="Open Sans"/>
                        </a:rPr>
                        <a:t>Total increase</a:t>
                      </a:r>
                      <a:endParaRPr lang="en-US" sz="2800" b="0" strike="noStrike" spc="-1">
                        <a:latin typeface="Arial"/>
                      </a:endParaRPr>
                    </a:p>
                  </a:txBody>
                  <a:tcPr>
                    <a:lnT w="6480">
                      <a:solidFill>
                        <a:srgbClr val="000000"/>
                      </a:solidFill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  <a:spcBef>
                          <a:spcPts val="1417"/>
                        </a:spcBef>
                      </a:pPr>
                      <a:r>
                        <a:rPr lang="en-US" sz="2800" b="0" strike="noStrike" spc="-1" dirty="0">
                          <a:solidFill>
                            <a:srgbClr val="1A1A1A"/>
                          </a:solidFill>
                          <a:latin typeface="Open Sans"/>
                        </a:rPr>
                        <a:t>12.8%</a:t>
                      </a:r>
                      <a:endParaRPr lang="en-US" sz="2800" b="0" strike="noStrike" spc="-1" dirty="0">
                        <a:latin typeface="Arial"/>
                      </a:endParaRPr>
                    </a:p>
                  </a:txBody>
                  <a:tcPr>
                    <a:lnT w="6480">
                      <a:solidFill>
                        <a:srgbClr val="000000"/>
                      </a:solidFill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252000" y="147600"/>
            <a:ext cx="4319640" cy="1223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728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Project results I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685800" y="1828800"/>
            <a:ext cx="10103400" cy="3202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1" strike="noStrike" spc="-1">
                <a:solidFill>
                  <a:srgbClr val="1A1A1A"/>
                </a:solidFill>
                <a:latin typeface="Open Sans"/>
                <a:ea typeface="DejaVu Sans"/>
              </a:rPr>
              <a:t>Big Consultancy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One major thing is always the lack of need for maintenance 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We tweaked things two months after and they never needed 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support afterwards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0" i="1" strike="noStrike" spc="-1">
                <a:solidFill>
                  <a:srgbClr val="1A1A1A"/>
                </a:solidFill>
                <a:latin typeface="Open Sans"/>
                <a:ea typeface="DejaVu Sans"/>
              </a:rPr>
              <a:t>– tech leader of the project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252000" y="147600"/>
            <a:ext cx="4776840" cy="1173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Project results II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32" name="CustomShape 2"/>
          <p:cNvSpPr/>
          <p:nvPr/>
        </p:nvSpPr>
        <p:spPr>
          <a:xfrm>
            <a:off x="406080" y="1828800"/>
            <a:ext cx="10089360" cy="207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API &amp; Data integration product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30k LoC project running for an year. </a:t>
            </a:r>
            <a:r>
              <a:rPr lang="en-US" sz="2800" b="1" strike="noStrike" spc="-1">
                <a:solidFill>
                  <a:srgbClr val="1A1A1A"/>
                </a:solidFill>
                <a:latin typeface="Open Sans"/>
                <a:ea typeface="DejaVu Sans"/>
              </a:rPr>
              <a:t>2 bugs in production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F#, Postgres, Fable, integration with APIs</a:t>
            </a:r>
            <a:endParaRPr lang="en-US" sz="2800" b="0" strike="noStrike" spc="-1">
              <a:latin typeface="Arial"/>
            </a:endParaRPr>
          </a:p>
          <a:p>
            <a:pPr marL="432000" indent="-32364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Key: Information-rich Programming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252000" y="147600"/>
            <a:ext cx="4776840" cy="1173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spc="-52">
                <a:solidFill>
                  <a:srgbClr val="1A1A1A"/>
                </a:solidFill>
                <a:latin typeface="Space Grotesk Medium"/>
              </a:rPr>
              <a:t>Project results III</a:t>
            </a:r>
            <a:endParaRPr lang="en-US" sz="4400" b="0" strike="noStrike" spc="-1"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902160" y="1828800"/>
            <a:ext cx="9096480" cy="207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1" strike="noStrike" spc="-1">
                <a:solidFill>
                  <a:srgbClr val="1A1A1A"/>
                </a:solidFill>
                <a:latin typeface="Open Sans"/>
                <a:ea typeface="DejaVu Sans"/>
              </a:rPr>
              <a:t>Key</a:t>
            </a: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: Information-rich Programming, since they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. . .</a:t>
            </a:r>
            <a:r>
              <a:rPr lang="en-US" sz="2800" b="0" i="1" strike="noStrike" spc="-1">
                <a:solidFill>
                  <a:srgbClr val="1A1A1A"/>
                </a:solidFill>
                <a:latin typeface="Open Sans"/>
                <a:ea typeface="DejaVu Sans"/>
              </a:rPr>
              <a:t> eliminate barriers to working with diverse information 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417"/>
              </a:spcBef>
            </a:pPr>
            <a:r>
              <a:rPr lang="en-US" sz="2800" b="0" i="1" strike="noStrike" spc="-1">
                <a:solidFill>
                  <a:srgbClr val="1A1A1A"/>
                </a:solidFill>
                <a:latin typeface="Open Sans"/>
                <a:ea typeface="DejaVu Sans"/>
              </a:rPr>
              <a:t>sources that are available</a:t>
            </a:r>
            <a:r>
              <a:rPr lang="en-US" sz="2800" b="0" strike="noStrike" spc="-1">
                <a:solidFill>
                  <a:srgbClr val="1A1A1A"/>
                </a:solidFill>
                <a:latin typeface="Open Sans"/>
                <a:ea typeface="DejaVu Sans"/>
              </a:rPr>
              <a:t>(Syme 2016)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0</TotalTime>
  <Words>855</Words>
  <Application>Microsoft Office PowerPoint</Application>
  <PresentationFormat>Widescreen</PresentationFormat>
  <Paragraphs>105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Calibri</vt:lpstr>
      <vt:lpstr>Open Sans</vt:lpstr>
      <vt:lpstr>Space Grotesk Medium</vt:lpstr>
      <vt:lpstr>StarSymbol</vt:lpstr>
      <vt:lpstr>Symbol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dc:description/>
  <cp:lastModifiedBy/>
  <cp:revision>1</cp:revision>
  <dcterms:created xsi:type="dcterms:W3CDTF">2023-12-09T00:05:33Z</dcterms:created>
  <dcterms:modified xsi:type="dcterms:W3CDTF">2023-12-09T00:05:42Z</dcterms:modified>
  <dc:language/>
</cp:coreProperties>
</file>